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5" r:id="rId3"/>
    <p:sldId id="256" r:id="rId4"/>
    <p:sldId id="277" r:id="rId5"/>
    <p:sldId id="279" r:id="rId6"/>
    <p:sldId id="280" r:id="rId7"/>
    <p:sldId id="268" r:id="rId8"/>
    <p:sldId id="281" r:id="rId9"/>
    <p:sldId id="269" r:id="rId10"/>
    <p:sldId id="270" r:id="rId11"/>
    <p:sldId id="284" r:id="rId12"/>
    <p:sldId id="267" r:id="rId13"/>
    <p:sldId id="282" r:id="rId14"/>
    <p:sldId id="283" r:id="rId15"/>
    <p:sldId id="271" r:id="rId16"/>
    <p:sldId id="258" r:id="rId1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E0464-6DD5-4C0B-8D77-BA19ECCE255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3398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15A5B-7A0B-4272-AD91-F73C9D68273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8743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E3D05-3595-4F13-9AFB-B6CB9EBCC34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6620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5C7AF-19B9-4719-AABE-52674E85480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4762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ADB2E-6421-45D4-A570-7686AF8A554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4666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EB3F9-64F9-4714-91E3-49312569F13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8368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0D7D4-4FE7-462E-A6C3-9FE51C7BDDD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6152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3C47B-A68A-48BE-A922-F866E45F37C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474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63284-F933-47B4-B714-6FEFE00B4B5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5652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EFFA7-FD5D-4343-839D-AE599C51CDB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9013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A0005-47DF-46FC-88BD-1EE3BFE7EFA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1562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55BA31-08A1-4D19-B0B3-EF0D5F5CE0D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tech-faq.com/wp-content/uploads/images/Image-Spamming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cert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hyperlink" Target="http://oer.nios.ac.in/wiki/oer/ictapplication/internetanditsusage/computer_viruses.html" TargetMode="Externa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79512" y="116632"/>
            <a:ext cx="51267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sz="3200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Koje opasnosti nam prijete </a:t>
            </a:r>
          </a:p>
          <a:p>
            <a:r>
              <a:rPr lang="hr-HR" altLang="sr-Latn-RS" sz="3200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u svakodnevnom životu?</a:t>
            </a:r>
            <a:endParaRPr lang="hr-HR" sz="1200" dirty="0"/>
          </a:p>
        </p:txBody>
      </p:sp>
      <p:pic>
        <p:nvPicPr>
          <p:cNvPr id="49154" name="Picture 2" descr="Slikovni rezultat za thi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" y="1463528"/>
            <a:ext cx="2487333" cy="198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Slikovni rezultat za hit somebody with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8" y="3561669"/>
            <a:ext cx="2292942" cy="229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Slikovni rezultat za get wet with 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39" y="3515679"/>
            <a:ext cx="2407284" cy="224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5690636" y="924919"/>
            <a:ext cx="3390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altLang="sr-Latn-RS" sz="3200" kern="0" dirty="0" smtClean="0">
                <a:solidFill>
                  <a:srgbClr val="000000"/>
                </a:solidFill>
                <a:latin typeface="Arial"/>
              </a:rPr>
              <a:t>Kako se štitimo od tih opasnosti?</a:t>
            </a:r>
            <a:endParaRPr lang="hr-HR" sz="1200" dirty="0">
              <a:solidFill>
                <a:srgbClr val="000000"/>
              </a:solidFill>
            </a:endParaRPr>
          </a:p>
        </p:txBody>
      </p:sp>
      <p:pic>
        <p:nvPicPr>
          <p:cNvPr id="49160" name="Picture 8" descr="Slikovni rezultat za umbrell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27386"/>
            <a:ext cx="2310799" cy="21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Povezana sli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4" y="1135375"/>
            <a:ext cx="1536089" cy="153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6" name="Picture 14" descr="Povezana slik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8"/>
          <a:stretch/>
        </p:blipFill>
        <p:spPr bwMode="auto">
          <a:xfrm>
            <a:off x="2845147" y="3501008"/>
            <a:ext cx="2805726" cy="139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-31003" y="6175737"/>
            <a:ext cx="9112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2400" kern="0" dirty="0" smtClean="0">
                <a:solidFill>
                  <a:srgbClr val="000000"/>
                </a:solidFill>
                <a:latin typeface="Arial"/>
              </a:rPr>
              <a:t>U posljednje vrijeme raste i potreba za zaštitom računalnih „stvari” 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8883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6632"/>
            <a:ext cx="8497888" cy="496783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Špijunski alati</a:t>
            </a:r>
            <a:r>
              <a:rPr lang="hr-HR" dirty="0" smtClean="0"/>
              <a:t> (spayware) – preko Interneta se </a:t>
            </a:r>
            <a:r>
              <a:rPr lang="hr-HR" dirty="0" smtClean="0"/>
              <a:t>instalira (bez svjesnog pristanka) </a:t>
            </a:r>
            <a:r>
              <a:rPr lang="hr-HR" dirty="0" smtClean="0"/>
              <a:t>na računalo i nepoznatoj osobi šalje aktivnosti korisnika </a:t>
            </a:r>
            <a:r>
              <a:rPr lang="hr-HR" dirty="0" smtClean="0"/>
              <a:t>(</a:t>
            </a:r>
            <a:r>
              <a:rPr lang="hr-HR" dirty="0" err="1" smtClean="0"/>
              <a:t>npr.s</a:t>
            </a:r>
            <a:r>
              <a:rPr lang="hr-HR" dirty="0" smtClean="0"/>
              <a:t> </a:t>
            </a:r>
            <a:r>
              <a:rPr lang="hr-HR" dirty="0" smtClean="0"/>
              <a:t>ciljem da ukrade broj kreditne </a:t>
            </a:r>
            <a:r>
              <a:rPr lang="hr-HR" dirty="0" smtClean="0"/>
              <a:t>kartice) </a:t>
            </a:r>
          </a:p>
          <a:p>
            <a:pPr eaLnBrk="1" hangingPunct="1">
              <a:spcBef>
                <a:spcPct val="50000"/>
              </a:spcBef>
              <a:defRPr/>
            </a:pPr>
            <a:endParaRPr lang="hr-HR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hr-H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Oglasni alati</a:t>
            </a:r>
            <a:r>
              <a:rPr lang="hr-HR" dirty="0" smtClean="0"/>
              <a:t> (</a:t>
            </a:r>
            <a:r>
              <a:rPr lang="hr-HR" dirty="0" err="1" smtClean="0"/>
              <a:t>adware</a:t>
            </a:r>
            <a:r>
              <a:rPr lang="hr-HR" dirty="0" smtClean="0"/>
              <a:t>) </a:t>
            </a:r>
            <a:r>
              <a:rPr lang="hr-HR" dirty="0" smtClean="0"/>
              <a:t>– samostalno se učitava i prikazuje reklame/oglase u obliku pop-</a:t>
            </a:r>
            <a:r>
              <a:rPr lang="hr-HR" dirty="0" err="1" smtClean="0"/>
              <a:t>up</a:t>
            </a:r>
            <a:r>
              <a:rPr lang="hr-HR" dirty="0" smtClean="0"/>
              <a:t> prozora</a:t>
            </a:r>
            <a:endParaRPr lang="hr-HR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392" y="2060848"/>
            <a:ext cx="1707608" cy="1506713"/>
          </a:xfrm>
          <a:prstGeom prst="rect">
            <a:avLst/>
          </a:prstGeom>
        </p:spPr>
      </p:pic>
      <p:pic>
        <p:nvPicPr>
          <p:cNvPr id="14345" name="Picture 9" descr="Povezana sli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610" r="6067" b="10824"/>
          <a:stretch/>
        </p:blipFill>
        <p:spPr bwMode="auto">
          <a:xfrm>
            <a:off x="5149008" y="4642474"/>
            <a:ext cx="3528392" cy="22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700" smtClean="0"/>
              <a:t>Neželjeni sadržaji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6335712" cy="4708525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Spam</a:t>
            </a:r>
            <a:r>
              <a:rPr lang="hr-HR" sz="3600" dirty="0" smtClean="0"/>
              <a:t> – neželjena poruka koja se šalje e-mailom, zatrpava poštanski sandučić, obično su to reklame</a:t>
            </a:r>
          </a:p>
          <a:p>
            <a:pPr eaLnBrk="1" hangingPunct="1">
              <a:defRPr/>
            </a:pPr>
            <a:r>
              <a:rPr lang="hr-H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Lažne obavijesti</a:t>
            </a:r>
            <a:r>
              <a:rPr lang="hr-HR" sz="3600" dirty="0" smtClean="0"/>
              <a:t> (</a:t>
            </a:r>
            <a:r>
              <a:rPr lang="hr-HR" sz="3600" dirty="0" err="1" smtClean="0"/>
              <a:t>hoax</a:t>
            </a:r>
            <a:r>
              <a:rPr lang="hr-HR" sz="3600" dirty="0" smtClean="0"/>
              <a:t>) – </a:t>
            </a:r>
            <a:r>
              <a:rPr lang="hr-HR" sz="3600" dirty="0"/>
              <a:t>s ciljem zastrašivanja ili dezinformiranja</a:t>
            </a:r>
            <a:endParaRPr lang="hr-HR" sz="3600" dirty="0" smtClean="0"/>
          </a:p>
        </p:txBody>
      </p:sp>
      <p:pic>
        <p:nvPicPr>
          <p:cNvPr id="16388" name="Picture 7" descr="Pogledaj sliku u punoj veličin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65400"/>
            <a:ext cx="23050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6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51500" cy="836712"/>
          </a:xfrm>
        </p:spPr>
        <p:txBody>
          <a:bodyPr/>
          <a:lstStyle/>
          <a:p>
            <a:pPr eaLnBrk="1" hangingPunct="1"/>
            <a:r>
              <a:rPr lang="hr-HR" altLang="sr-Latn-RS" sz="3600" b="1" dirty="0" smtClean="0"/>
              <a:t>Kako </a:t>
            </a:r>
            <a:r>
              <a:rPr lang="hr-HR" altLang="sr-Latn-RS" sz="3600" b="1" dirty="0" smtClean="0"/>
              <a:t>se zaštiti?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0" y="908720"/>
            <a:ext cx="8964612" cy="51847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hr-HR" dirty="0" smtClean="0"/>
              <a:t>koristiti </a:t>
            </a:r>
            <a:r>
              <a:rPr lang="hr-HR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vatrozid</a:t>
            </a:r>
            <a:r>
              <a:rPr lang="hr-HR" dirty="0" smtClean="0"/>
              <a:t> (</a:t>
            </a:r>
            <a:r>
              <a:rPr lang="hr-HR" dirty="0" err="1" smtClean="0"/>
              <a:t>firewall</a:t>
            </a:r>
            <a:r>
              <a:rPr lang="hr-HR" dirty="0" smtClean="0"/>
              <a:t>) – </a:t>
            </a:r>
            <a:r>
              <a:rPr lang="hr-HR" dirty="0" smtClean="0"/>
              <a:t>nadzire, propušta ili odbacuje mrežni promet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hr-HR" dirty="0" smtClean="0"/>
              <a:t>pita za odobrenje kada neka </a:t>
            </a:r>
            <a:r>
              <a:rPr lang="hr-HR" dirty="0" err="1" smtClean="0"/>
              <a:t>aplikaciaj</a:t>
            </a:r>
            <a:r>
              <a:rPr lang="hr-HR" dirty="0" smtClean="0"/>
              <a:t> želi nešto poslati na naše računalo</a:t>
            </a:r>
            <a:endParaRPr lang="hr-HR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hr-H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antivirusni </a:t>
            </a:r>
            <a:r>
              <a:rPr lang="hr-H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 </a:t>
            </a:r>
            <a:r>
              <a:rPr lang="hr-HR" dirty="0" smtClean="0"/>
              <a:t>– </a:t>
            </a:r>
            <a:r>
              <a:rPr lang="hr-HR" dirty="0" smtClean="0"/>
              <a:t>program za zaštitu, prepoznavanje i uklanjanje malicioznih programa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hr-HR" dirty="0" smtClean="0"/>
              <a:t>Windows 10 – Windows </a:t>
            </a:r>
            <a:r>
              <a:rPr lang="hr-HR" dirty="0" err="1" smtClean="0"/>
              <a:t>Defender</a:t>
            </a:r>
            <a:endParaRPr lang="hr-HR" dirty="0" smtClean="0"/>
          </a:p>
        </p:txBody>
      </p:sp>
      <p:pic>
        <p:nvPicPr>
          <p:cNvPr id="15364" name="Picture 5" descr="besplatni-antivirusni-progr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02" y="5149850"/>
            <a:ext cx="295116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0"/>
            <a:ext cx="1823016" cy="1143247"/>
          </a:xfrm>
          <a:prstGeom prst="rect">
            <a:avLst/>
          </a:prstGeom>
        </p:spPr>
      </p:pic>
      <p:pic>
        <p:nvPicPr>
          <p:cNvPr id="6" name="Picture 2" descr="Slikovni rezultat za windows defender">
            <a:extLst>
              <a:ext uri="{FF2B5EF4-FFF2-40B4-BE49-F238E27FC236}">
                <a16:creationId xmlns:a16="http://schemas.microsoft.com/office/drawing/2014/main" id="{3C871234-8686-4155-8907-D05D80BA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33" y="5585189"/>
            <a:ext cx="968134" cy="101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2"/>
            <a:ext cx="5201995" cy="42484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8918">
            <a:off x="2107778" y="3028186"/>
            <a:ext cx="6188430" cy="32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https://www.cert.hr/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190456"/>
          </a:xfrm>
        </p:spPr>
        <p:txBody>
          <a:bodyPr/>
          <a:lstStyle/>
          <a:p>
            <a:r>
              <a:rPr lang="hr-HR" dirty="0" smtClean="0"/>
              <a:t>Mrežna stranica organizacije za prevenciju i zaštitu od računalnih ugroza sigurnosti javnih informacijskih sustava u Republici Hrvatskoj</a:t>
            </a:r>
            <a:endParaRPr lang="hr-HR" dirty="0"/>
          </a:p>
        </p:txBody>
      </p:sp>
      <p:sp>
        <p:nvSpPr>
          <p:cNvPr id="6" name="Pravokutnik 5">
            <a:hlinkClick r:id="rId2"/>
          </p:cNvPr>
          <p:cNvSpPr/>
          <p:nvPr/>
        </p:nvSpPr>
        <p:spPr>
          <a:xfrm>
            <a:off x="1047750" y="4509120"/>
            <a:ext cx="3747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>
                <a:hlinkClick r:id="rId2"/>
              </a:rPr>
              <a:t>https://www.cert.hr/</a:t>
            </a:r>
            <a:endParaRPr lang="hr-HR" sz="3200" dirty="0"/>
          </a:p>
        </p:txBody>
      </p:sp>
      <p:pic>
        <p:nvPicPr>
          <p:cNvPr id="51202" name="Picture 2" descr="Slikovni rezultat za c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81076"/>
            <a:ext cx="28575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Slikovni rezultat za web 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www.24sata.hr/image/ovi-savjeti-pomoci-ce-vam-u-izradi-jos-bolje-web-stranice-504x335-20101145-20101114193303-0b8a40c327dd724d4d2a3c93dd6bdd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5753100"/>
            <a:ext cx="16621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Praktični savjeti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3999" cy="60928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Ne otvarati privitke e-</a:t>
            </a:r>
            <a:r>
              <a:rPr lang="hr-HR" dirty="0" err="1" smtClean="0"/>
              <a:t>maila</a:t>
            </a:r>
            <a:r>
              <a:rPr lang="hr-HR" dirty="0" smtClean="0"/>
              <a:t> nepoznatih pošiljatelja</a:t>
            </a:r>
          </a:p>
          <a:p>
            <a:pPr eaLnBrk="1" hangingPunct="1">
              <a:defRPr/>
            </a:pPr>
            <a:r>
              <a:rPr lang="hr-HR" dirty="0" smtClean="0"/>
              <a:t>Lozinke ne smiju biti predvidljive jer se lako </a:t>
            </a:r>
            <a:r>
              <a:rPr lang="hr-HR" dirty="0" smtClean="0"/>
              <a:t>probiju (barem 8-10 znakova)</a:t>
            </a:r>
            <a:endParaRPr lang="hr-HR" dirty="0" smtClean="0"/>
          </a:p>
          <a:p>
            <a:pPr eaLnBrk="1" hangingPunct="1">
              <a:defRPr/>
            </a:pPr>
            <a:r>
              <a:rPr lang="hr-HR" dirty="0" smtClean="0"/>
              <a:t>Izbjegavati sumnjive lokacije na Internetu</a:t>
            </a:r>
          </a:p>
          <a:p>
            <a:pPr eaLnBrk="1" hangingPunct="1">
              <a:defRPr/>
            </a:pPr>
            <a:r>
              <a:rPr lang="hr-HR" dirty="0" smtClean="0"/>
              <a:t>Ne instalirati nepoznate programe</a:t>
            </a:r>
          </a:p>
          <a:p>
            <a:pPr eaLnBrk="1" hangingPunct="1">
              <a:defRPr/>
            </a:pPr>
            <a:r>
              <a:rPr lang="hr-HR" dirty="0" smtClean="0"/>
              <a:t>Ne otvarati </a:t>
            </a:r>
            <a:r>
              <a:rPr lang="hr-HR" dirty="0" err="1" smtClean="0"/>
              <a:t>PopUp</a:t>
            </a:r>
            <a:r>
              <a:rPr lang="hr-HR" dirty="0" smtClean="0"/>
              <a:t> prozore jer </a:t>
            </a:r>
            <a:r>
              <a:rPr lang="hr-HR" dirty="0" smtClean="0"/>
              <a:t>su često zamka</a:t>
            </a:r>
            <a:endParaRPr lang="hr-HR" dirty="0" smtClean="0"/>
          </a:p>
          <a:p>
            <a:pPr eaLnBrk="1" hangingPunct="1">
              <a:defRPr/>
            </a:pPr>
            <a:r>
              <a:rPr lang="hr-HR" dirty="0" smtClean="0"/>
              <a:t>Samo na sigurnim stranica ostavljati osobne podatke (http</a:t>
            </a:r>
            <a:r>
              <a:rPr lang="hr-H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hr-HR" dirty="0" smtClean="0"/>
              <a:t>://.....)</a:t>
            </a:r>
          </a:p>
          <a:p>
            <a:pPr eaLnBrk="1" hangingPunct="1">
              <a:defRPr/>
            </a:pPr>
            <a:r>
              <a:rPr lang="hr-HR" dirty="0" smtClean="0"/>
              <a:t>Redovito ažurirati antivirusni program i Windowse</a:t>
            </a:r>
            <a:endParaRPr lang="hr-HR" dirty="0" smtClean="0"/>
          </a:p>
        </p:txBody>
      </p:sp>
      <p:pic>
        <p:nvPicPr>
          <p:cNvPr id="18437" name="Picture 6" descr="http://www.24sata.hr/image/ovi-savjeti-pomoci-ce-vam-u-izradi-jos-bolje-web-stranice-504x335-20101145-20101114193303-0b8a40c327dd724d4d2a3c93dd6bdd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ttp://www.24sata.hr/image/ovi-savjeti-pomoci-ce-vam-u-izradi-jos-bolje-web-stranice-504x335-20101145-20101114193303-0b8a40c327dd724d4d2a3c93dd6bdd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09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70815"/>
            <a:ext cx="8424863" cy="1602001"/>
          </a:xfrm>
        </p:spPr>
        <p:txBody>
          <a:bodyPr/>
          <a:lstStyle/>
          <a:p>
            <a:pPr eaLnBrk="1" hangingPunct="1"/>
            <a:r>
              <a:rPr lang="hr-H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Zaštita računala i podataka, </a:t>
            </a:r>
            <a:br>
              <a:rPr lang="hr-H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sigurnost na mreži</a:t>
            </a:r>
            <a:endParaRPr lang="hr-HR" altLang="sr-Latn-RS" sz="3600" b="1" u="sng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81" y="1772816"/>
            <a:ext cx="9144000" cy="3428603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hr-HR" sz="2800" b="1" dirty="0"/>
              <a:t>Računalna </a:t>
            </a:r>
            <a:r>
              <a:rPr lang="hr-HR" sz="2800" b="1" dirty="0" smtClean="0"/>
              <a:t>sigurnost </a:t>
            </a:r>
            <a:r>
              <a:rPr lang="hr-HR" sz="2800" dirty="0" smtClean="0"/>
              <a:t>- </a:t>
            </a:r>
            <a:r>
              <a:rPr lang="hr-HR" sz="2800" dirty="0"/>
              <a:t>skup mjera i postupaka kojima se osiguravaju podaci pohranjeni u računalima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hr-HR" sz="2800" b="1" dirty="0"/>
              <a:t>Maliciozni </a:t>
            </a:r>
            <a:r>
              <a:rPr lang="hr-HR" sz="2800" b="1" dirty="0" smtClean="0"/>
              <a:t>programi </a:t>
            </a:r>
            <a:r>
              <a:rPr lang="hr-HR" sz="2800" dirty="0" smtClean="0"/>
              <a:t>–pokreću se bez svjesnog pristanka korisnika zbog nanošenja štete (virusi, crvi, trojanski konji, spayware, </a:t>
            </a:r>
            <a:r>
              <a:rPr lang="hr-HR" sz="2800" dirty="0" err="1" smtClean="0"/>
              <a:t>adware</a:t>
            </a:r>
            <a:r>
              <a:rPr lang="hr-HR" sz="2800" dirty="0" smtClean="0"/>
              <a:t>, </a:t>
            </a:r>
            <a:r>
              <a:rPr lang="hr-HR" sz="2800" dirty="0" err="1" smtClean="0"/>
              <a:t>spam</a:t>
            </a:r>
            <a:r>
              <a:rPr lang="hr-HR" sz="2800" dirty="0" smtClean="0"/>
              <a:t>, </a:t>
            </a:r>
            <a:r>
              <a:rPr lang="hr-HR" sz="2800" dirty="0" err="1" smtClean="0"/>
              <a:t>hoax</a:t>
            </a:r>
            <a:r>
              <a:rPr lang="hr-HR" sz="2800" dirty="0" smtClean="0"/>
              <a:t>…)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hr-HR" sz="2800" b="1" dirty="0" smtClean="0"/>
              <a:t>Zaštita</a:t>
            </a:r>
            <a:r>
              <a:rPr lang="hr-HR" sz="2800" dirty="0" smtClean="0"/>
              <a:t> – antivirusni program i </a:t>
            </a:r>
            <a:r>
              <a:rPr lang="hr-HR" sz="2800" dirty="0" err="1" smtClean="0"/>
              <a:t>vatrozid</a:t>
            </a:r>
            <a:endParaRPr lang="hr-HR" sz="2800" dirty="0" smtClean="0"/>
          </a:p>
        </p:txBody>
      </p:sp>
      <p:sp>
        <p:nvSpPr>
          <p:cNvPr id="4" name="Pravokutnik 3"/>
          <p:cNvSpPr/>
          <p:nvPr/>
        </p:nvSpPr>
        <p:spPr>
          <a:xfrm>
            <a:off x="6703908" y="6334780"/>
            <a:ext cx="244009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…zapišimo…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3"/>
          <p:cNvSpPr>
            <a:spLocks noGrp="1"/>
          </p:cNvSpPr>
          <p:nvPr>
            <p:ph type="ctrTitle"/>
          </p:nvPr>
        </p:nvSpPr>
        <p:spPr>
          <a:xfrm>
            <a:off x="0" y="1412875"/>
            <a:ext cx="9144000" cy="3311525"/>
          </a:xfrm>
        </p:spPr>
        <p:txBody>
          <a:bodyPr/>
          <a:lstStyle/>
          <a:p>
            <a:r>
              <a:rPr lang="hr-HR" altLang="sr-Latn-RS" dirty="0" smtClean="0"/>
              <a:t>Danas ćemo naučiti </a:t>
            </a:r>
            <a:r>
              <a:rPr lang="hr-HR" altLang="sr-Latn-RS" dirty="0" smtClean="0"/>
              <a:t>koje </a:t>
            </a:r>
            <a:r>
              <a:rPr lang="hr-HR" altLang="sr-Latn-RS" dirty="0" smtClean="0"/>
              <a:t>opasnosti </a:t>
            </a:r>
            <a:r>
              <a:rPr lang="hr-HR" altLang="sr-Latn-RS" dirty="0" smtClean="0"/>
              <a:t>krije </a:t>
            </a:r>
            <a:r>
              <a:rPr lang="hr-HR" altLang="sr-Latn-RS" dirty="0" smtClean="0"/>
              <a:t>Internet, ali i kako se zaštiti</a:t>
            </a:r>
            <a:endParaRPr lang="hr-HR" altLang="sr-Latn-RS" dirty="0" smtClean="0"/>
          </a:p>
        </p:txBody>
      </p:sp>
      <p:pic>
        <p:nvPicPr>
          <p:cNvPr id="4099" name="Picture 6" descr="http://www.24sata.hr/image/ovi-savjeti-pomoci-ce-vam-u-izradi-jos-bolje-web-stranice-504x335-20101145-20101114193303-0b8a40c327dd724d4d2a3c93dd6bdd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886325"/>
            <a:ext cx="29654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0341" y="1488565"/>
            <a:ext cx="7772400" cy="1470025"/>
          </a:xfrm>
        </p:spPr>
        <p:txBody>
          <a:bodyPr/>
          <a:lstStyle/>
          <a:p>
            <a:pPr eaLnBrk="1" hangingPunct="1"/>
            <a:r>
              <a:rPr lang="hr-H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Zaštita računala i podataka, sigurnost na mreži</a:t>
            </a:r>
            <a:endParaRPr lang="hr-HR" altLang="sr-Latn-R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3358" y="3031564"/>
            <a:ext cx="4529137" cy="1009650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6. razred</a:t>
            </a:r>
          </a:p>
        </p:txBody>
      </p:sp>
      <p:pic>
        <p:nvPicPr>
          <p:cNvPr id="7" name="Picture 2" descr="Slikovni rezultat za windows defender">
            <a:extLst>
              <a:ext uri="{FF2B5EF4-FFF2-40B4-BE49-F238E27FC236}">
                <a16:creationId xmlns:a16="http://schemas.microsoft.com/office/drawing/2014/main" id="{3C871234-8686-4155-8907-D05D80BA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7006"/>
            <a:ext cx="1512168" cy="15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firewall">
            <a:extLst>
              <a:ext uri="{FF2B5EF4-FFF2-40B4-BE49-F238E27FC236}">
                <a16:creationId xmlns:a16="http://schemas.microsoft.com/office/drawing/2014/main" id="{94F6508A-0A80-4AC3-95BF-14FCECFE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040632" cy="190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142" y="4584893"/>
            <a:ext cx="3074353" cy="1959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Računalna sigurnost</a:t>
            </a:r>
            <a:endParaRPr lang="hr-HR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hr-HR" dirty="0" smtClean="0"/>
              <a:t>skup mjera i postupaka kojima se osiguravaju podaci pohranjeni u računalima</a:t>
            </a:r>
          </a:p>
          <a:p>
            <a:pPr>
              <a:spcBef>
                <a:spcPts val="2400"/>
              </a:spcBef>
            </a:pPr>
            <a:r>
              <a:rPr lang="hr-HR" dirty="0"/>
              <a:t>obuhvaća zaštitu podataka od </a:t>
            </a:r>
            <a:r>
              <a:rPr lang="hr-HR" dirty="0" smtClean="0"/>
              <a:t>gubitka, oštećenja i </a:t>
            </a:r>
            <a:r>
              <a:rPr lang="hr-HR" dirty="0"/>
              <a:t>od neovlaštena </a:t>
            </a:r>
            <a:r>
              <a:rPr lang="hr-HR" dirty="0" smtClean="0"/>
              <a:t>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6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15974"/>
            <a:ext cx="8229600" cy="963571"/>
          </a:xfrm>
        </p:spPr>
        <p:txBody>
          <a:bodyPr/>
          <a:lstStyle/>
          <a:p>
            <a:r>
              <a:rPr lang="hr-H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Krađa podataka</a:t>
            </a:r>
            <a:endParaRPr lang="hr-HR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47597"/>
            <a:ext cx="8229600" cy="1252736"/>
          </a:xfrm>
        </p:spPr>
        <p:txBody>
          <a:bodyPr/>
          <a:lstStyle/>
          <a:p>
            <a:r>
              <a:rPr lang="hr-HR" dirty="0" smtClean="0"/>
              <a:t>ako na računalu radi više korisnika – izraditi korisničke račune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00333"/>
            <a:ext cx="5705078" cy="43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/>
          <a:lstStyle/>
          <a:p>
            <a:r>
              <a:rPr lang="hr-H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Maliciozni programi</a:t>
            </a:r>
            <a:endParaRPr lang="hr-HR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51419"/>
            <a:ext cx="8145310" cy="1073299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827584" y="1783615"/>
            <a:ext cx="6738974" cy="1998290"/>
            <a:chOff x="1202513" y="2150790"/>
            <a:chExt cx="6738974" cy="1998290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2513" y="2150790"/>
              <a:ext cx="6738974" cy="1944216"/>
            </a:xfrm>
            <a:prstGeom prst="rect">
              <a:avLst/>
            </a:prstGeom>
          </p:spPr>
        </p:pic>
        <p:sp>
          <p:nvSpPr>
            <p:cNvPr id="11" name="Pravokutnik 10"/>
            <p:cNvSpPr/>
            <p:nvPr/>
          </p:nvSpPr>
          <p:spPr>
            <a:xfrm>
              <a:off x="5148064" y="3717032"/>
              <a:ext cx="194421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426B0F13-0030-4CB9-A1EB-E88388573E1B}"/>
              </a:ext>
            </a:extLst>
          </p:cNvPr>
          <p:cNvSpPr txBox="1">
            <a:spLocks/>
          </p:cNvSpPr>
          <p:nvPr/>
        </p:nvSpPr>
        <p:spPr>
          <a:xfrm>
            <a:off x="1564460" y="4437112"/>
            <a:ext cx="4780625" cy="20162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6C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6C9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6C9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6C9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6C9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xmlns="" r:id="rId5"/>
                    </a:ext>
                  </a:extLst>
                </a:blip>
              </a:buBlip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Virusi</a:t>
            </a:r>
          </a:p>
          <a:p>
            <a:pPr marL="342900" marR="0" lvl="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xmlns="" r:id="rId5"/>
                    </a:ext>
                  </a:extLst>
                </a:blip>
              </a:buBlip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Crvi</a:t>
            </a:r>
          </a:p>
          <a:p>
            <a:pPr marL="342900" marR="0" lvl="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xmlns="" r:id="rId5"/>
                    </a:ext>
                  </a:extLst>
                </a:blip>
              </a:buBlip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Trojanski konji</a:t>
            </a:r>
          </a:p>
          <a:p>
            <a:pPr marL="342900" marR="0" lvl="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xmlns="" r:id="rId5"/>
                    </a:ext>
                  </a:extLst>
                </a:blip>
              </a:buBlip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Reklamni i špijunski alati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3429000"/>
            <a:ext cx="2876400" cy="24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Računalni virusi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bez našeg znanja učitani u računalo i izvršavaju se bez našeg pristanka – mogu ispisati poruke upozorenja, izbrisati vrijedne podatke ili programe</a:t>
            </a:r>
          </a:p>
          <a:p>
            <a:pPr eaLnBrk="1" hangingPunct="1">
              <a:defRPr/>
            </a:pPr>
            <a:r>
              <a:rPr lang="hr-HR" dirty="0" smtClean="0"/>
              <a:t>prenose se putem </a:t>
            </a:r>
            <a:r>
              <a:rPr lang="hr-HR" dirty="0" err="1" smtClean="0"/>
              <a:t>usb</a:t>
            </a:r>
            <a:r>
              <a:rPr lang="hr-HR" dirty="0" smtClean="0"/>
              <a:t>-a, CD/DVD-a, e-maila, ali i sami se kopiraju… </a:t>
            </a:r>
            <a:endParaRPr lang="hr-HR" dirty="0" smtClean="0"/>
          </a:p>
        </p:txBody>
      </p:sp>
      <p:pic>
        <p:nvPicPr>
          <p:cNvPr id="12292" name="Picture 9" descr="computerviru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81736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computer_worm+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80619"/>
            <a:ext cx="2341464" cy="273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Crvi</a:t>
            </a:r>
            <a:endParaRPr lang="hr-HR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46898" y="1417638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program </a:t>
            </a:r>
            <a:r>
              <a:rPr lang="hr-HR" dirty="0" smtClean="0"/>
              <a:t>koji se sam kopira i širi mrežom ili se sam šalje svima iz adresara – uzrokuje zagušenje </a:t>
            </a:r>
            <a:r>
              <a:rPr lang="hr-HR" dirty="0" smtClean="0"/>
              <a:t>mreže</a:t>
            </a:r>
          </a:p>
          <a:p>
            <a:pPr eaLnBrk="1" hangingPunct="1">
              <a:defRPr/>
            </a:pPr>
            <a:r>
              <a:rPr lang="hr-HR" dirty="0" smtClean="0"/>
              <a:t>koriste „rupe” u operativnim sustavima ili programima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115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4122"/>
          </a:xfrm>
        </p:spPr>
        <p:txBody>
          <a:bodyPr/>
          <a:lstStyle/>
          <a:p>
            <a:r>
              <a:rPr lang="hr-H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Trojanski konj</a:t>
            </a:r>
            <a:r>
              <a:rPr lang="hr-HR" dirty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37525"/>
            <a:ext cx="82296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dirty="0" smtClean="0"/>
              <a:t>lažno se predstavlja </a:t>
            </a:r>
            <a:r>
              <a:rPr lang="hr-HR" dirty="0"/>
              <a:t>kao neki drugi program s korisnim ili poželjnim funkcijama</a:t>
            </a:r>
            <a:endParaRPr lang="hr-HR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hr-HR" dirty="0" smtClean="0"/>
              <a:t>ne </a:t>
            </a:r>
            <a:r>
              <a:rPr lang="hr-HR" dirty="0" smtClean="0"/>
              <a:t>kopiraju se </a:t>
            </a:r>
            <a:r>
              <a:rPr lang="hr-HR" dirty="0" smtClean="0"/>
              <a:t>samostalno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r-HR" dirty="0" smtClean="0"/>
              <a:t>aktivnosti: krađa </a:t>
            </a:r>
            <a:r>
              <a:rPr lang="hr-HR" dirty="0"/>
              <a:t>korisničkih lozinki, brojeva kreditne kartice, PIN-a i drugih osjetljivih informacija koje potom šalje nekoj drugoj </a:t>
            </a:r>
            <a:r>
              <a:rPr lang="hr-HR" dirty="0" smtClean="0"/>
              <a:t>osobi</a:t>
            </a:r>
            <a:endParaRPr lang="hr-HR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959" y="5548511"/>
            <a:ext cx="1988041" cy="131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469</Words>
  <Application>Microsoft Office PowerPoint</Application>
  <PresentationFormat>Prikaz na zaslonu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Arial</vt:lpstr>
      <vt:lpstr>Calibri</vt:lpstr>
      <vt:lpstr>Zadani dizajn</vt:lpstr>
      <vt:lpstr>PowerPoint prezentacija</vt:lpstr>
      <vt:lpstr>Danas ćemo naučiti koje opasnosti krije Internet, ali i kako se zaštiti</vt:lpstr>
      <vt:lpstr>Zaštita računala i podataka, sigurnost na mreži</vt:lpstr>
      <vt:lpstr>Računalna sigurnost</vt:lpstr>
      <vt:lpstr>Krađa podataka</vt:lpstr>
      <vt:lpstr>Maliciozni programi</vt:lpstr>
      <vt:lpstr>Računalni virusi </vt:lpstr>
      <vt:lpstr>Crvi</vt:lpstr>
      <vt:lpstr>Trojanski konj </vt:lpstr>
      <vt:lpstr>PowerPoint prezentacija</vt:lpstr>
      <vt:lpstr>Neželjeni sadržaji</vt:lpstr>
      <vt:lpstr>Kako se zaštiti?</vt:lpstr>
      <vt:lpstr>PowerPoint prezentacija</vt:lpstr>
      <vt:lpstr>https://www.cert.hr/</vt:lpstr>
      <vt:lpstr>Praktični savjeti</vt:lpstr>
      <vt:lpstr>Zaštita računala i podataka,  sigurnost na mreži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–  SADRŽAJI NA WEBU</dc:title>
  <dc:creator>Vlatka</dc:creator>
  <cp:lastModifiedBy>Bakarići</cp:lastModifiedBy>
  <cp:revision>69</cp:revision>
  <dcterms:created xsi:type="dcterms:W3CDTF">2011-01-09T16:19:59Z</dcterms:created>
  <dcterms:modified xsi:type="dcterms:W3CDTF">2018-10-08T23:49:07Z</dcterms:modified>
</cp:coreProperties>
</file>